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0" r:id="rId5"/>
  </p:sldMasterIdLst>
  <p:notesMasterIdLst>
    <p:notesMasterId r:id="rId10"/>
  </p:notesMasterIdLst>
  <p:handoutMasterIdLst>
    <p:handoutMasterId r:id="rId11"/>
  </p:handoutMasterIdLst>
  <p:sldIdLst>
    <p:sldId id="257" r:id="rId6"/>
    <p:sldId id="297" r:id="rId7"/>
    <p:sldId id="303" r:id="rId8"/>
    <p:sldId id="275" r:id="rId9"/>
  </p:sldIdLst>
  <p:sldSz cx="12192000" cy="6858000"/>
  <p:notesSz cx="9982200" cy="67945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Black" panose="00000A00000000000000" pitchFamily="2" charset="0"/>
      <p:bold r:id="rId20"/>
      <p:italic r:id="rId21"/>
      <p:boldItalic r:id="rId22"/>
    </p:embeddedFont>
    <p:embeddedFont>
      <p:font typeface="Montserrat ExtraBold" panose="00000900000000000000" pitchFamily="2" charset="0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97"/>
            <p14:sldId id="303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00"/>
    <a:srgbClr val="183EFF"/>
    <a:srgbClr val="FFD622"/>
    <a:srgbClr val="03CF00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9" autoAdjust="0"/>
    <p:restoredTop sz="94277" autoAdjust="0"/>
  </p:normalViewPr>
  <p:slideViewPr>
    <p:cSldViewPr snapToGrid="0">
      <p:cViewPr varScale="1">
        <p:scale>
          <a:sx n="78" d="100"/>
          <a:sy n="78" d="100"/>
        </p:scale>
        <p:origin x="830" y="58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customXml" Target="../customXml/item3.xml"/><Relationship Id="rId21" Type="http://schemas.openxmlformats.org/officeDocument/2006/relationships/font" Target="fonts/font10.fntdata"/><Relationship Id="rId7" Type="http://schemas.openxmlformats.org/officeDocument/2006/relationships/slide" Target="slides/slide2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24" Type="http://schemas.openxmlformats.org/officeDocument/2006/relationships/font" Target="fonts/font13.fntdata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08/09/2023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08/09/2023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7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/>
              <a:t>Ver com a Vivian sobre sexo e gênero do </a:t>
            </a:r>
            <a:r>
              <a:rPr lang="pt-BR" dirty="0" err="1"/>
              <a:t>cadsus</a:t>
            </a:r>
            <a:r>
              <a:rPr lang="pt-BR" dirty="0"/>
              <a:t> e pedir devolutiva sobre as discussões que houveram no escopo </a:t>
            </a:r>
            <a:r>
              <a:rPr lang="pt-BR"/>
              <a:t>do equidade.</a:t>
            </a:r>
            <a:endParaRPr lang="pt-BR" dirty="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/>
              <a:t>Aline disponibilizou os mapeamentos na pasta.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7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Ver com Karla como está a questão de harmonização dos registros e usos da OBM no PNI.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pt-BR" sz="1200" dirty="0">
              <a:solidFill>
                <a:srgbClr val="000000">
                  <a:lumMod val="85000"/>
                  <a:lumOff val="15000"/>
                </a:srgbClr>
              </a:solidFill>
              <a:latin typeface="Montserrat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671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13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356" y="6284133"/>
            <a:ext cx="1856543" cy="3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15938" y="3005771"/>
            <a:ext cx="11160125" cy="842329"/>
          </a:xfrm>
        </p:spPr>
        <p:txBody>
          <a:bodyPr/>
          <a:lstStyle/>
          <a:p>
            <a:r>
              <a:rPr lang="pt-BR" sz="2400" b="0" dirty="0">
                <a:latin typeface="Montserrat ExtraBold" panose="00000900000000000000" pitchFamily="2" charset="0"/>
              </a:rPr>
              <a:t>Promoção do Ambiente de Interconectividade em Saúde como apoio à Implementação da Estratégia de Saúde Digital para o Brasil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D5FED52-E18C-E6E9-1216-79334D53F939}"/>
              </a:ext>
            </a:extLst>
          </p:cNvPr>
          <p:cNvSpPr txBox="1">
            <a:spLocks/>
          </p:cNvSpPr>
          <p:nvPr/>
        </p:nvSpPr>
        <p:spPr>
          <a:xfrm>
            <a:off x="515938" y="2220912"/>
            <a:ext cx="11160125" cy="4349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sz="3200" b="0" dirty="0">
                <a:solidFill>
                  <a:srgbClr val="FFD622"/>
                </a:solidFill>
                <a:latin typeface="Montserrat ExtraBold" panose="00000900000000000000" pitchFamily="2" charset="0"/>
              </a:rPr>
              <a:t>Ponto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E3C13-59B6-9837-165C-3100692194C1}"/>
              </a:ext>
            </a:extLst>
          </p:cNvPr>
          <p:cNvSpPr txBox="1"/>
          <p:nvPr/>
        </p:nvSpPr>
        <p:spPr>
          <a:xfrm>
            <a:off x="4396740" y="4274820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01 de setembro de 2023</a:t>
            </a:r>
          </a:p>
        </p:txBody>
      </p:sp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Exemplos: Pacientes, Estabelecimentos, Profissional, Exames, Imunos.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Acesso: RNDS; CADSUS; CNES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507536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Eventos e cooperações (GDHP)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098C0-04BE-A7AD-7B7B-C8C94E2DCFD1}"/>
              </a:ext>
            </a:extLst>
          </p:cNvPr>
          <p:cNvSpPr/>
          <p:nvPr/>
        </p:nvSpPr>
        <p:spPr>
          <a:xfrm>
            <a:off x="8076064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Arquitetura, design e fluxos do paciente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HSL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Grupo e mapeamentos 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Ata </a:t>
            </a: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Roboto"/>
              </a:rPr>
              <a:t>aprovada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;</a:t>
            </a:r>
          </a:p>
        </p:txBody>
      </p:sp>
      <p:sp>
        <p:nvSpPr>
          <p:cNvPr id="5" name="Retângulo: Cantos Arredondados 1">
            <a:extLst>
              <a:ext uri="{FF2B5EF4-FFF2-40B4-BE49-F238E27FC236}">
                <a16:creationId xmlns:a16="http://schemas.microsoft.com/office/drawing/2014/main" id="{E2CB9BC0-9FAB-0F5C-7A29-93DDCBA8683E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Retomada do Laboratório OCL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</p:spTree>
    <p:extLst>
      <p:ext uri="{BB962C8B-B14F-4D97-AF65-F5344CB8AC3E}">
        <p14:creationId xmlns:p14="http://schemas.microsoft.com/office/powerpoint/2010/main" val="287258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9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Mapeamento de imunobiológicos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rPr>
              <a:t>CGIIS e HSL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BDD0C82-EFEF-01CB-DC23-B6CF8A95CA88}"/>
              </a:ext>
            </a:extLst>
          </p:cNvPr>
          <p:cNvSpPr/>
          <p:nvPr/>
        </p:nvSpPr>
        <p:spPr>
          <a:xfrm>
            <a:off x="42960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Outros pontos?</a:t>
            </a:r>
          </a:p>
        </p:txBody>
      </p:sp>
    </p:spTree>
    <p:extLst>
      <p:ext uri="{BB962C8B-B14F-4D97-AF65-F5344CB8AC3E}">
        <p14:creationId xmlns:p14="http://schemas.microsoft.com/office/powerpoint/2010/main" val="14382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206af4-b38d-4a13-b79e-daa4c786ae4e">
      <Terms xmlns="http://schemas.microsoft.com/office/infopath/2007/PartnerControls"/>
    </lcf76f155ced4ddcb4097134ff3c332f>
    <TaxCatchAll xmlns="a686cd3c-65cd-4d74-8cce-41442f59ffd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D5CE7256D9110459B7291A124EF53D2" ma:contentTypeVersion="12" ma:contentTypeDescription="Crie um novo documento." ma:contentTypeScope="" ma:versionID="9b7ac589a6f1f4148e646bd4331f7863">
  <xsd:schema xmlns:xsd="http://www.w3.org/2001/XMLSchema" xmlns:xs="http://www.w3.org/2001/XMLSchema" xmlns:p="http://schemas.microsoft.com/office/2006/metadata/properties" xmlns:ns2="04206af4-b38d-4a13-b79e-daa4c786ae4e" xmlns:ns3="a686cd3c-65cd-4d74-8cce-41442f59ffdc" targetNamespace="http://schemas.microsoft.com/office/2006/metadata/properties" ma:root="true" ma:fieldsID="257655f5a2aa76360cea75f86201cc79" ns2:_="" ns3:_="">
    <xsd:import namespace="04206af4-b38d-4a13-b79e-daa4c786ae4e"/>
    <xsd:import namespace="a686cd3c-65cd-4d74-8cce-41442f59ff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06af4-b38d-4a13-b79e-daa4c786ae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8562b07-c12b-440e-8652-dcaac954a8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6cd3c-65cd-4d74-8cce-41442f59ffd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8383613-7854-41e4-98ca-5bd374161156}" ma:internalName="TaxCatchAll" ma:showField="CatchAllData" ma:web="a686cd3c-65cd-4d74-8cce-41442f59ff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FD259F-770B-4F01-AAE4-4DEDFA4CD983}">
  <ds:schemaRefs>
    <ds:schemaRef ds:uri="http://schemas.microsoft.com/office/2006/metadata/properties"/>
    <ds:schemaRef ds:uri="http://schemas.microsoft.com/office/infopath/2007/PartnerControls"/>
    <ds:schemaRef ds:uri="04206af4-b38d-4a13-b79e-daa4c786ae4e"/>
    <ds:schemaRef ds:uri="a686cd3c-65cd-4d74-8cce-41442f59ffdc"/>
  </ds:schemaRefs>
</ds:datastoreItem>
</file>

<file path=customXml/itemProps2.xml><?xml version="1.0" encoding="utf-8"?>
<ds:datastoreItem xmlns:ds="http://schemas.openxmlformats.org/officeDocument/2006/customXml" ds:itemID="{3E887413-4D2B-48B8-89B0-2F484FAA47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206af4-b38d-4a13-b79e-daa4c786ae4e"/>
    <ds:schemaRef ds:uri="a686cd3c-65cd-4d74-8cce-41442f59ff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DD55E47-6BA3-4F8C-9DF2-AE65FCAE0F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9587</TotalTime>
  <Words>147</Words>
  <Application>Microsoft Office PowerPoint</Application>
  <PresentationFormat>Widescreen</PresentationFormat>
  <Paragraphs>28</Paragraphs>
  <Slides>4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</vt:i4>
      </vt:variant>
    </vt:vector>
  </HeadingPairs>
  <TitlesOfParts>
    <vt:vector size="13" baseType="lpstr">
      <vt:lpstr>Courier New</vt:lpstr>
      <vt:lpstr>Arial</vt:lpstr>
      <vt:lpstr>Montserrat Black</vt:lpstr>
      <vt:lpstr>Calibri</vt:lpstr>
      <vt:lpstr>Montserrat</vt:lpstr>
      <vt:lpstr>Montserrat ExtraBold</vt:lpstr>
      <vt:lpstr>Roboto</vt:lpstr>
      <vt:lpstr>Lâmina de Abertura</vt:lpstr>
      <vt:lpstr>Lâmina de Abertura e final</vt:lpstr>
      <vt:lpstr>Promoção do Ambiente de Interconectividade em Saúde como apoio à Implementação da Estratégia de Saúde Digital para o Brasil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Elivan Silva Souza</cp:lastModifiedBy>
  <cp:revision>107</cp:revision>
  <cp:lastPrinted>2021-05-27T13:54:16Z</cp:lastPrinted>
  <dcterms:created xsi:type="dcterms:W3CDTF">2021-05-25T14:48:35Z</dcterms:created>
  <dcterms:modified xsi:type="dcterms:W3CDTF">2023-09-08T12:06:58Z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0x010100AD5CE7256D9110459B7291A124EF53D2</vt:lpwstr>
  </property>
</Properties>
</file>